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2"/>
  </p:notesMasterIdLst>
  <p:sldIdLst>
    <p:sldId id="274" r:id="rId3"/>
    <p:sldId id="275" r:id="rId4"/>
    <p:sldId id="266" r:id="rId5"/>
    <p:sldId id="258" r:id="rId6"/>
    <p:sldId id="259" r:id="rId7"/>
    <p:sldId id="260" r:id="rId8"/>
    <p:sldId id="261" r:id="rId9"/>
    <p:sldId id="282" r:id="rId10"/>
    <p:sldId id="283" r:id="rId11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219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100" name="日期占位符 4099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101" name="页脚占位符 4100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102" name="灯片编号占位符 4101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95660" y="418179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</a:rPr>
              <a:t>书信类应用文</a:t>
            </a:r>
          </a:p>
        </p:txBody>
      </p:sp>
      <p:sp>
        <p:nvSpPr>
          <p:cNvPr id="6" name="矩形 5"/>
          <p:cNvSpPr/>
          <p:nvPr/>
        </p:nvSpPr>
        <p:spPr>
          <a:xfrm>
            <a:off x="195384" y="992053"/>
            <a:ext cx="11782249" cy="565325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307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3074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solidFill>
            <a:srgbClr val="C0C0C0">
              <a:alpha val="42999"/>
            </a:srgbClr>
          </a:solidFill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076" name="日期占位符 3075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077" name="页脚占位符 3076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078" name="灯片编号占位符 3077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23554"/>
          <p:cNvSpPr/>
          <p:nvPr/>
        </p:nvSpPr>
        <p:spPr>
          <a:xfrm>
            <a:off x="2743200" y="1295400"/>
            <a:ext cx="5410200" cy="13220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>
            <a:spAutoFit/>
          </a:bodyPr>
          <a:lstStyle/>
          <a:p>
            <a:pPr algn="dist"/>
            <a:r>
              <a:rPr lang="zh-CN" altLang="en-US" sz="8000" b="1">
                <a:solidFill>
                  <a:srgbClr val="C00000"/>
                </a:solidFill>
                <a:latin typeface="Arial" panose="020B0604020202020204" pitchFamily="34" charset="0"/>
                <a:ea typeface="华文彩云" charset="-122"/>
              </a:rPr>
              <a:t>专用书信</a:t>
            </a:r>
          </a:p>
        </p:txBody>
      </p:sp>
      <p:sp>
        <p:nvSpPr>
          <p:cNvPr id="28675" name="矩形 23555"/>
          <p:cNvSpPr/>
          <p:nvPr/>
        </p:nvSpPr>
        <p:spPr>
          <a:xfrm>
            <a:off x="4956810" y="3159760"/>
            <a:ext cx="6116320" cy="20040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ctr" anchorCtr="0"/>
          <a:lstStyle/>
          <a:p>
            <a:pPr>
              <a:buClrTx/>
              <a:buFontTx/>
            </a:pPr>
            <a:r>
              <a:rPr lang="en-US" altLang="zh-CN" sz="40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zh-CN" sz="40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感谢信、</a:t>
            </a:r>
            <a:r>
              <a:rPr lang="zh-CN" altLang="zh-CN" sz="40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倡议书</a:t>
            </a:r>
            <a:r>
              <a:rPr lang="zh-CN" altLang="en-US" sz="40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写作</a:t>
            </a:r>
          </a:p>
          <a:p>
            <a:pPr>
              <a:buClrTx/>
              <a:buFontTx/>
            </a:pPr>
            <a:r>
              <a:rPr lang="en-US" altLang="zh-CN" sz="24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</a:p>
          <a:p>
            <a:pPr>
              <a:buClrTx/>
              <a:buFontTx/>
            </a:pPr>
            <a:r>
              <a:rPr lang="en-US" altLang="zh-CN" sz="24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              </a:t>
            </a:r>
          </a:p>
          <a:p>
            <a:pPr>
              <a:buClrTx/>
              <a:buFontTx/>
            </a:pPr>
            <a:r>
              <a:rPr lang="en-US" altLang="zh-CN" sz="24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             </a:t>
            </a:r>
            <a:r>
              <a:rPr lang="zh-CN" altLang="zh-CN" sz="24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授课教师：周俊</a:t>
            </a:r>
          </a:p>
          <a:p>
            <a:pPr>
              <a:buClrTx/>
              <a:buFontTx/>
            </a:pPr>
            <a:r>
              <a:rPr lang="en-US" altLang="zh-CN" sz="24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                2022.6.20</a:t>
            </a:r>
          </a:p>
        </p:txBody>
      </p:sp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01265" y="1922145"/>
            <a:ext cx="896112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感谢信定义：</a:t>
            </a:r>
          </a:p>
          <a:p>
            <a:r>
              <a:rPr lang="en-US" altLang="zh-CN" sz="2800"/>
              <a:t>         </a:t>
            </a:r>
          </a:p>
          <a:p>
            <a:r>
              <a:rPr lang="en-US" altLang="zh-CN" sz="2800"/>
              <a:t>       </a:t>
            </a:r>
            <a:r>
              <a:rPr lang="zh-CN" altLang="en-US" sz="2800"/>
              <a:t>感谢信是因得到对方帮助，为表达谢意而写的一</a:t>
            </a:r>
            <a:r>
              <a:rPr lang="en-US" altLang="zh-CN" sz="2800"/>
              <a:t> </a:t>
            </a:r>
          </a:p>
          <a:p>
            <a:r>
              <a:rPr lang="en-US" altLang="zh-CN" sz="2800"/>
              <a:t>           </a:t>
            </a:r>
          </a:p>
          <a:p>
            <a:r>
              <a:rPr lang="zh-CN" altLang="en-US" sz="2800"/>
              <a:t>种信，格式与一般书信相同。</a:t>
            </a:r>
          </a:p>
          <a:p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5123815" y="672465"/>
            <a:ext cx="45053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感谢信</a:t>
            </a:r>
          </a:p>
        </p:txBody>
      </p:sp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630673" y="213668"/>
            <a:ext cx="4929273" cy="3415030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  <a:miter lim="800000"/>
          </a:ln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感谢信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en-US" altLang="zh-CN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ⅹⅹ</a:t>
            </a: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老师</a:t>
            </a:r>
            <a:r>
              <a:rPr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:</a:t>
            </a:r>
          </a:p>
          <a:p>
            <a:pPr eaLnBrk="1" hangingPunct="1"/>
            <a:r>
              <a:rPr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您好！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—————————————————————————————————————————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</a:p>
          <a:p>
            <a:pPr eaLnBrk="1" hangingPunct="1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祝工作顺利</a:t>
            </a:r>
            <a:r>
              <a:rPr lang="zh-CN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！     </a:t>
            </a:r>
          </a:p>
          <a:p>
            <a:pPr eaLnBrk="1" hangingPunct="1"/>
            <a:r>
              <a:rPr lang="en-US" altLang="zh-C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此致</a:t>
            </a:r>
          </a:p>
          <a:p>
            <a:pPr eaLnBrk="1" hangingPunct="1"/>
            <a:r>
              <a:rPr lang="zh-CN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敬礼！    </a:t>
            </a:r>
          </a:p>
          <a:p>
            <a:pPr eaLnBrk="1" hangingPunct="1"/>
            <a:r>
              <a:rPr lang="zh-CN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                        </a:t>
            </a: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学生：</a:t>
            </a:r>
            <a:r>
              <a:rPr lang="en-US" altLang="zh-CN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ⅹⅹⅹ</a:t>
            </a:r>
            <a:r>
              <a:rPr lang="en-US" altLang="zh-C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</a:p>
          <a:p>
            <a:pPr eaLnBrk="1" hangingPunct="1"/>
            <a:r>
              <a:rPr lang="en-US" altLang="zh-C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                         ⅹ</a:t>
            </a: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年</a:t>
            </a:r>
            <a:r>
              <a:rPr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ⅹ</a:t>
            </a: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月</a:t>
            </a:r>
            <a:r>
              <a:rPr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ⅹ</a:t>
            </a: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日</a:t>
            </a:r>
          </a:p>
          <a:p>
            <a:pPr eaLnBrk="1" hangingPunct="1"/>
            <a:endParaRPr lang="en-US" altLang="zh-CN" sz="1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331845" y="3970655"/>
            <a:ext cx="5803900" cy="2584450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  <a:miter lim="800000"/>
          </a:ln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                      </a:t>
            </a:r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（收件人邮编）</a:t>
            </a:r>
            <a:endParaRPr lang="en-US" altLang="zh-CN" sz="1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endParaRPr lang="en-US" altLang="zh-CN" sz="1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XX</a:t>
            </a:r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省</a:t>
            </a:r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XX</a:t>
            </a:r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市</a:t>
            </a:r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XX</a:t>
            </a:r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县</a:t>
            </a:r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XX</a:t>
            </a:r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社区门牌号</a:t>
            </a:r>
          </a:p>
          <a:p>
            <a:pPr eaLnBrk="1" hangingPunct="1"/>
            <a:endParaRPr lang="zh-CN" altLang="en-US" sz="1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            X X X   </a:t>
            </a:r>
            <a:r>
              <a:rPr lang="zh-CN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收</a:t>
            </a:r>
          </a:p>
          <a:p>
            <a:pPr eaLnBrk="1" hangingPunct="1"/>
            <a:endParaRPr lang="zh-CN" altLang="zh-CN" sz="1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                  XX</a:t>
            </a:r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省</a:t>
            </a:r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XX</a:t>
            </a:r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市</a:t>
            </a:r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XX</a:t>
            </a:r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县</a:t>
            </a:r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XX</a:t>
            </a:r>
            <a:r>
              <a:rPr lang="zh-CN" altLang="en-US" sz="18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社区门牌号</a:t>
            </a:r>
            <a:endParaRPr lang="zh-CN" altLang="en-US" sz="1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endParaRPr lang="en-US" altLang="zh-CN" sz="1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r>
              <a:rPr lang="en-US" altLang="zh-CN" sz="1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                     </a:t>
            </a:r>
          </a:p>
        </p:txBody>
      </p:sp>
      <p:sp>
        <p:nvSpPr>
          <p:cNvPr id="3" name="矩形 2"/>
          <p:cNvSpPr/>
          <p:nvPr/>
        </p:nvSpPr>
        <p:spPr>
          <a:xfrm>
            <a:off x="3630930" y="4096385"/>
            <a:ext cx="280035" cy="230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048760" y="4096385"/>
            <a:ext cx="280035" cy="230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302250" y="4096385"/>
            <a:ext cx="280035" cy="230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720080" y="4096385"/>
            <a:ext cx="280035" cy="230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884420" y="4096385"/>
            <a:ext cx="280035" cy="230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466590" y="4096385"/>
            <a:ext cx="280035" cy="230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8668385" y="6202680"/>
            <a:ext cx="280035" cy="2546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8279765" y="6202680"/>
            <a:ext cx="280035" cy="2546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113905" y="6202680"/>
            <a:ext cx="280035" cy="2546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725285" y="6202680"/>
            <a:ext cx="280035" cy="2546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7502525" y="6202680"/>
            <a:ext cx="280035" cy="2546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7891145" y="6202680"/>
            <a:ext cx="280035" cy="2546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2" grpId="0" bldLvl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标题 31745"/>
          <p:cNvSpPr>
            <a:spLocks noGrp="1"/>
          </p:cNvSpPr>
          <p:nvPr>
            <p:ph type="title"/>
          </p:nvPr>
        </p:nvSpPr>
        <p:spPr>
          <a:xfrm>
            <a:off x="3538855" y="102870"/>
            <a:ext cx="6238875" cy="852170"/>
          </a:xfrm>
        </p:spPr>
        <p:txBody>
          <a:bodyPr anchor="ctr" anchorCtr="0"/>
          <a:lstStyle/>
          <a:p>
            <a:r>
              <a:rPr lang="zh-CN" altLang="en-US" dirty="0"/>
              <a:t>感谢信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404110" y="742950"/>
            <a:ext cx="9568180" cy="5846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亲爱的老师： </a:t>
            </a:r>
            <a:endParaRPr lang="zh-CN" altLang="en-US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您好！真想当面对您说谢谢，感谢您的付出，感谢您的平等，感谢您的友善！但由于远在千里，只能借这一张小小的信笺，表达对您的思念。</a:t>
            </a:r>
            <a:endParaRPr lang="zh-CN" altLang="en-US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我知道我算不上您的优秀学生，但我真的是喜欢你的学生之一。在我的老师之中，比较性情中人的就是小方老师您了。您没有老师的架子，只有朋友的真诚。老师你很细心，把一段时间内要解决的问题写的清清楚楚，课上课下与学生交流，还曾几次给我们写信，和我们谈心。</a:t>
            </a:r>
            <a:endParaRPr lang="zh-CN" altLang="en-US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我真的庆幸高三能有这么一位平和的英语老师，指导我的学习，给我“享受”特殊的待遇——被点名到白板上写作文，做练习。特别想说的是，你每次批改作文，写的是笔，用的是心！这次高考我能有116分的成绩，都是您的悉心教导呀。</a:t>
            </a:r>
            <a:endParaRPr lang="zh-CN" altLang="en-US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现在，我已成为华南师大的一名新大学生了。有很多的挑战在等待我。我对自己说，其他可以没有，但一定要有自信！这份自信是小方老师您给的！</a:t>
            </a:r>
            <a:endParaRPr lang="zh-CN" altLang="en-US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教师节来临之际，祝小方老师身体健康，工作顺利，节日快乐！</a:t>
            </a:r>
            <a:endParaRPr lang="zh-CN" altLang="en-US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此致</a:t>
            </a:r>
            <a:endParaRPr lang="zh-CN" altLang="en-US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敬礼！</a:t>
            </a:r>
            <a:endParaRPr lang="zh-CN" altLang="en-US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                                        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   </a:t>
            </a: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您的学生：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XXX</a:t>
            </a:r>
            <a:endParaRPr lang="zh-CN" altLang="en-US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                                           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        </a:t>
            </a: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20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22</a:t>
            </a: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年月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6</a:t>
            </a: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日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15</a:t>
            </a:r>
          </a:p>
        </p:txBody>
      </p:sp>
      <p:grpSp>
        <p:nvGrpSpPr>
          <p:cNvPr id="30734" name="组合 30733"/>
          <p:cNvGrpSpPr/>
          <p:nvPr/>
        </p:nvGrpSpPr>
        <p:grpSpPr>
          <a:xfrm>
            <a:off x="8614410" y="5743575"/>
            <a:ext cx="1371600" cy="762000"/>
            <a:chOff x="0" y="0"/>
            <a:chExt cx="864" cy="480"/>
          </a:xfrm>
        </p:grpSpPr>
        <p:sp>
          <p:nvSpPr>
            <p:cNvPr id="35854" name="椭圆 30734"/>
            <p:cNvSpPr/>
            <p:nvPr/>
          </p:nvSpPr>
          <p:spPr>
            <a:xfrm>
              <a:off x="0" y="0"/>
              <a:ext cx="864" cy="48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" name="文本框 30735"/>
            <p:cNvSpPr txBox="1"/>
            <p:nvPr/>
          </p:nvSpPr>
          <p:spPr>
            <a:xfrm>
              <a:off x="0" y="144"/>
              <a:ext cx="86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>
                  <a:latin typeface="Arial" panose="020B0604020202020204" pitchFamily="34" charset="0"/>
                  <a:ea typeface="宋体" panose="02010600030101010101" pitchFamily="2" charset="-122"/>
                </a:rPr>
                <a:t>署名、日期</a:t>
              </a:r>
            </a:p>
          </p:txBody>
        </p:sp>
      </p:grpSp>
      <p:sp>
        <p:nvSpPr>
          <p:cNvPr id="30726" name="椭圆 30725"/>
          <p:cNvSpPr/>
          <p:nvPr/>
        </p:nvSpPr>
        <p:spPr>
          <a:xfrm>
            <a:off x="3717290" y="596900"/>
            <a:ext cx="1371600" cy="51879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称谓顶格</a:t>
            </a:r>
          </a:p>
        </p:txBody>
      </p:sp>
      <p:grpSp>
        <p:nvGrpSpPr>
          <p:cNvPr id="30723" name="组合 30722"/>
          <p:cNvGrpSpPr/>
          <p:nvPr/>
        </p:nvGrpSpPr>
        <p:grpSpPr>
          <a:xfrm>
            <a:off x="7835900" y="102870"/>
            <a:ext cx="1447800" cy="762000"/>
            <a:chOff x="0" y="0"/>
            <a:chExt cx="912" cy="480"/>
          </a:xfrm>
        </p:grpSpPr>
        <p:sp>
          <p:nvSpPr>
            <p:cNvPr id="35843" name="椭圆 30723"/>
            <p:cNvSpPr/>
            <p:nvPr/>
          </p:nvSpPr>
          <p:spPr>
            <a:xfrm>
              <a:off x="0" y="0"/>
              <a:ext cx="864" cy="48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5844" name="文本框 30724"/>
            <p:cNvSpPr txBox="1"/>
            <p:nvPr/>
          </p:nvSpPr>
          <p:spPr>
            <a:xfrm>
              <a:off x="240" y="144"/>
              <a:ext cx="672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>
                  <a:latin typeface="Arial" panose="020B0604020202020204" pitchFamily="34" charset="0"/>
                  <a:ea typeface="宋体" panose="02010600030101010101" pitchFamily="2" charset="-122"/>
                </a:rPr>
                <a:t>标题</a:t>
              </a:r>
            </a:p>
          </p:txBody>
        </p:sp>
      </p:grpSp>
      <p:sp>
        <p:nvSpPr>
          <p:cNvPr id="35851" name="椭圆 30731"/>
          <p:cNvSpPr/>
          <p:nvPr/>
        </p:nvSpPr>
        <p:spPr>
          <a:xfrm>
            <a:off x="3717290" y="5122545"/>
            <a:ext cx="1371600" cy="62103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lstStyle/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结尾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椭圆 30731"/>
          <p:cNvSpPr/>
          <p:nvPr/>
        </p:nvSpPr>
        <p:spPr>
          <a:xfrm>
            <a:off x="1378585" y="1116330"/>
            <a:ext cx="1480820" cy="52832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lstStyle/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空两格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30726" grpId="1" bldLvl="0" animBg="1"/>
      <p:bldP spid="35851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37625" y="5257800"/>
            <a:ext cx="1730375" cy="1600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7891" name="花"/>
          <p:cNvPicPr>
            <a:picLocks noChangeAspect="1"/>
          </p:cNvPicPr>
          <p:nvPr/>
        </p:nvPicPr>
        <p:blipFill>
          <a:blip r:embed="rId3" cstate="print"/>
          <a:srcRect l="74284" t="39673" r="6622" b="36557"/>
          <a:stretch>
            <a:fillRect/>
          </a:stretch>
        </p:blipFill>
        <p:spPr>
          <a:xfrm>
            <a:off x="8837613" y="0"/>
            <a:ext cx="1851025" cy="172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560955" y="890270"/>
            <a:ext cx="8766810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>
                <a:solidFill>
                  <a:srgbClr val="C00000"/>
                </a:solidFill>
                <a:ea typeface="华文琥珀" charset="-122"/>
                <a:sym typeface="+mn-ea"/>
              </a:rPr>
              <a:t>倡议书</a:t>
            </a:r>
            <a:endParaRPr lang="zh-CN" altLang="en-US" sz="4400" b="1">
              <a:solidFill>
                <a:srgbClr val="C00000"/>
              </a:solidFill>
              <a:ea typeface="华文琥珀" charset="-122"/>
            </a:endParaRPr>
          </a:p>
          <a:p>
            <a:r>
              <a:rPr lang="zh-CN" altLang="en-US" sz="2400" b="1">
                <a:sym typeface="+mn-ea"/>
              </a:rPr>
              <a:t>定义：</a:t>
            </a:r>
            <a:endParaRPr lang="zh-CN" altLang="en-US" sz="2400" b="1"/>
          </a:p>
          <a:p>
            <a:r>
              <a:rPr lang="en-US" altLang="zh-CN" sz="2400" b="1">
                <a:sym typeface="+mn-ea"/>
              </a:rPr>
              <a:t>      </a:t>
            </a:r>
          </a:p>
          <a:p>
            <a:r>
              <a:rPr lang="en-US" altLang="zh-CN" sz="2400" b="1">
                <a:sym typeface="+mn-ea"/>
              </a:rPr>
              <a:t>       </a:t>
            </a:r>
            <a:r>
              <a:rPr lang="zh-CN" altLang="en-US" sz="2400" b="1">
                <a:sym typeface="+mn-ea"/>
              </a:rPr>
              <a:t>是集体或个人发起和倡导某种建议，或提议做某些有意义的</a:t>
            </a:r>
          </a:p>
          <a:p>
            <a:endParaRPr lang="zh-CN" altLang="en-US" sz="2400" b="1">
              <a:sym typeface="+mn-ea"/>
            </a:endParaRPr>
          </a:p>
          <a:p>
            <a:r>
              <a:rPr lang="zh-CN" altLang="en-US" sz="2400" b="1">
                <a:sym typeface="+mn-ea"/>
              </a:rPr>
              <a:t>事情，以引起人们响应而使用的一种文体。</a:t>
            </a:r>
            <a:endParaRPr lang="zh-CN" altLang="en-US" sz="2400" b="1"/>
          </a:p>
          <a:p>
            <a:endParaRPr lang="zh-CN" altLang="en-US" sz="2400" b="1">
              <a:sym typeface="+mn-ea"/>
            </a:endParaRPr>
          </a:p>
          <a:p>
            <a:r>
              <a:rPr lang="zh-CN" altLang="en-US" sz="2400" b="1">
                <a:sym typeface="+mn-ea"/>
              </a:rPr>
              <a:t>格式</a:t>
            </a:r>
          </a:p>
          <a:p>
            <a:endParaRPr lang="zh-CN" altLang="en-US" sz="2400" b="1"/>
          </a:p>
          <a:p>
            <a:endParaRPr lang="zh-CN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椭圆 46083"/>
          <p:cNvSpPr/>
          <p:nvPr/>
        </p:nvSpPr>
        <p:spPr>
          <a:xfrm>
            <a:off x="8526145" y="422910"/>
            <a:ext cx="1371600" cy="58039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85" name="文本框 46084"/>
          <p:cNvSpPr txBox="1"/>
          <p:nvPr/>
        </p:nvSpPr>
        <p:spPr>
          <a:xfrm>
            <a:off x="8830945" y="543560"/>
            <a:ext cx="762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标题</a:t>
            </a:r>
          </a:p>
        </p:txBody>
      </p:sp>
      <p:sp>
        <p:nvSpPr>
          <p:cNvPr id="46086" name="椭圆 46085"/>
          <p:cNvSpPr/>
          <p:nvPr/>
        </p:nvSpPr>
        <p:spPr>
          <a:xfrm>
            <a:off x="2667000" y="302260"/>
            <a:ext cx="2209800" cy="609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开头或称谓</a:t>
            </a:r>
          </a:p>
        </p:txBody>
      </p:sp>
      <p:sp>
        <p:nvSpPr>
          <p:cNvPr id="46087" name="矩形 46086"/>
          <p:cNvSpPr/>
          <p:nvPr/>
        </p:nvSpPr>
        <p:spPr>
          <a:xfrm>
            <a:off x="11521440" y="1487805"/>
            <a:ext cx="381000" cy="3733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88" name="文本框 46087"/>
          <p:cNvSpPr txBox="1"/>
          <p:nvPr/>
        </p:nvSpPr>
        <p:spPr>
          <a:xfrm>
            <a:off x="11481753" y="1449705"/>
            <a:ext cx="459740" cy="3810000"/>
          </a:xfrm>
          <a:prstGeom prst="rect">
            <a:avLst/>
          </a:prstGeom>
          <a:noFill/>
          <a:ln w="9525">
            <a:noFill/>
          </a:ln>
        </p:spPr>
        <p:txBody>
          <a:bodyPr vert="eaVert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正文：背景、原因及目的    倡议内容</a:t>
            </a:r>
          </a:p>
        </p:txBody>
      </p:sp>
      <p:sp>
        <p:nvSpPr>
          <p:cNvPr id="46089" name="上箭头 46088"/>
          <p:cNvSpPr/>
          <p:nvPr/>
        </p:nvSpPr>
        <p:spPr>
          <a:xfrm>
            <a:off x="2667000" y="5867400"/>
            <a:ext cx="762000" cy="685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90" name="文本框 46089"/>
          <p:cNvSpPr txBox="1"/>
          <p:nvPr/>
        </p:nvSpPr>
        <p:spPr>
          <a:xfrm>
            <a:off x="2818448" y="5943600"/>
            <a:ext cx="459740" cy="685800"/>
          </a:xfrm>
          <a:prstGeom prst="rect">
            <a:avLst/>
          </a:prstGeom>
          <a:noFill/>
          <a:ln w="9525">
            <a:noFill/>
          </a:ln>
        </p:spPr>
        <p:txBody>
          <a:bodyPr vert="eaVert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希望</a:t>
            </a:r>
          </a:p>
        </p:txBody>
      </p:sp>
      <p:sp>
        <p:nvSpPr>
          <p:cNvPr id="46091" name="右箭头 46090"/>
          <p:cNvSpPr/>
          <p:nvPr/>
        </p:nvSpPr>
        <p:spPr>
          <a:xfrm>
            <a:off x="6713855" y="5943600"/>
            <a:ext cx="1295400" cy="533400"/>
          </a:xfrm>
          <a:prstGeom prst="rightArrow">
            <a:avLst>
              <a:gd name="adj1" fmla="val 50000"/>
              <a:gd name="adj2" fmla="val 607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92" name="文本框 46091"/>
          <p:cNvSpPr txBox="1"/>
          <p:nvPr/>
        </p:nvSpPr>
        <p:spPr>
          <a:xfrm>
            <a:off x="6713855" y="6026150"/>
            <a:ext cx="144780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署名和日期</a:t>
            </a:r>
          </a:p>
        </p:txBody>
      </p:sp>
      <p:sp>
        <p:nvSpPr>
          <p:cNvPr id="46093" name="椭圆 46092"/>
          <p:cNvSpPr/>
          <p:nvPr/>
        </p:nvSpPr>
        <p:spPr>
          <a:xfrm>
            <a:off x="1212215" y="1153795"/>
            <a:ext cx="804545" cy="44513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空两格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41830" y="351790"/>
            <a:ext cx="9349740" cy="6277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关于勤俭节约的倡议书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郎溪中等专业学校全体同学们：</a:t>
            </a:r>
            <a:endParaRPr lang="zh-CN" altLang="en-US" b="1">
              <a:solidFill>
                <a:srgbClr val="00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        勤俭节约，是中华民族历代传颂的一种美德。所谓勤，勤奋；所谓俭，节俭，就是指在生活中勤奋节俭。一个国家、一个家庭、一个人，具备了这种美德，不管环境多么恶劣，生活多么艰难，道路多么曲折，都会顽强生存，一步步走出困境，最终走向强盛；相反，奢侈腐化、铺张浪费、坐吃山空，无论国家多么强盛，家庭多么殷实，个人多么豪强，都会日见消蚀，一步步走向衰亡。正如前人所讲：“兴家犹如针挑土，败家如似水推沙”，懂得这个道理，也就理解了中共中央最近提倡建立节约型社会的重大意义，也就会自觉地厉行节约、勤俭建国，勤俭干一切事业。当前，我所正处在改革调整、加快发展的重要时期，需要的就是勤俭节约这种美德，需要的就是艰苦奋斗，克勤克俭、励精图治的这种精神，为此向全体职工发出如下倡议：</a:t>
            </a:r>
            <a:b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</a:b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        1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、牢固树立勤俭节约的思想意识。</a:t>
            </a:r>
            <a:endParaRPr lang="zh-CN" altLang="en-US" b="1">
              <a:solidFill>
                <a:srgbClr val="00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algn="just">
              <a:spcBef>
                <a:spcPct val="50000"/>
              </a:spcBef>
            </a:pP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        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、把勤俭节约自觉落实在工作生活的行动中。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  </a:t>
            </a:r>
            <a:endParaRPr lang="en-US" altLang="zh-CN" b="1">
              <a:solidFill>
                <a:srgbClr val="00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algn="just">
              <a:spcBef>
                <a:spcPct val="50000"/>
              </a:spcBef>
            </a:pP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        3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、各级管理者和党员要做勤俭节约的模范。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   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　　</a:t>
            </a:r>
            <a:endParaRPr lang="zh-CN" altLang="en-US" b="1">
              <a:solidFill>
                <a:srgbClr val="00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        节约，是一种美德；节约，是一种创造。要知道我们当前需要的花费还很多，困难还不少，道路还漫长，必须勤俭持家干事业，愿大家积极地投入到勤俭节约中来，节省每一个铜板，为我校的建设事业贡献自己的一份力量。</a:t>
            </a:r>
            <a:b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</a:b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                                                                                                                 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郎溪县中等专业学校</a:t>
            </a:r>
            <a:endParaRPr lang="zh-CN" altLang="en-US" b="1">
              <a:solidFill>
                <a:srgbClr val="00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 algn="just">
              <a:spcBef>
                <a:spcPct val="50000"/>
              </a:spcBef>
            </a:pP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                                                                                                            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     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   2022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6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月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12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+mn-ea"/>
              </a:rPr>
              <a:t>日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  <p:bldP spid="46085" grpId="0"/>
      <p:bldP spid="46086" grpId="0" animBg="1"/>
      <p:bldP spid="46088" grpId="0"/>
      <p:bldP spid="46090" grpId="0"/>
      <p:bldP spid="46092" grpId="0"/>
      <p:bldP spid="46093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-144462"/>
            <a:ext cx="4648200" cy="20494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38" name="标题 47106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sz="6000" b="1">
                <a:solidFill>
                  <a:srgbClr val="C00000"/>
                </a:solidFill>
              </a:rPr>
              <a:t>练习</a:t>
            </a:r>
          </a:p>
        </p:txBody>
      </p:sp>
      <p:pic>
        <p:nvPicPr>
          <p:cNvPr id="39940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83663" y="5257800"/>
            <a:ext cx="1730375" cy="160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990850" y="1764665"/>
            <a:ext cx="7723505" cy="3578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505" indent="-357505" defTabSz="981075">
              <a:lnSpc>
                <a:spcPct val="90000"/>
              </a:lnSpc>
            </a:pPr>
            <a:r>
              <a:rPr lang="zh-CN" altLang="en-US" sz="2400" b="1">
                <a:sym typeface="+mn-ea"/>
              </a:rPr>
              <a:t>指出下面一封倡议书在格式上存在的问题。</a:t>
            </a:r>
            <a:endParaRPr lang="zh-CN" altLang="en-US" b="1"/>
          </a:p>
          <a:p>
            <a:pPr marL="357505" indent="-357505" defTabSz="981075">
              <a:lnSpc>
                <a:spcPct val="90000"/>
              </a:lnSpc>
            </a:pPr>
            <a:endParaRPr lang="zh-CN" altLang="en-US" b="1">
              <a:sym typeface="+mn-ea"/>
            </a:endParaRPr>
          </a:p>
          <a:p>
            <a:pPr marL="357505" indent="-357505" defTabSz="981075">
              <a:lnSpc>
                <a:spcPct val="90000"/>
              </a:lnSpc>
            </a:pPr>
            <a:endParaRPr lang="zh-CN" altLang="en-US" b="1">
              <a:sym typeface="+mn-ea"/>
            </a:endParaRPr>
          </a:p>
          <a:p>
            <a:pPr marL="357505" indent="-357505" defTabSz="981075">
              <a:lnSpc>
                <a:spcPct val="90000"/>
              </a:lnSpc>
            </a:pPr>
            <a:r>
              <a:rPr lang="zh-CN" altLang="en-US" sz="2400" b="1">
                <a:sym typeface="+mn-ea"/>
              </a:rPr>
              <a:t>倡议书</a:t>
            </a:r>
            <a:endParaRPr lang="zh-CN" altLang="en-US" sz="2400" b="1"/>
          </a:p>
          <a:p>
            <a:pPr marL="357505" indent="-357505" defTabSz="981075">
              <a:lnSpc>
                <a:spcPct val="90000"/>
              </a:lnSpc>
            </a:pPr>
            <a:r>
              <a:rPr lang="zh-CN" altLang="en-US" sz="2400" b="1">
                <a:sym typeface="+mn-ea"/>
              </a:rPr>
              <a:t>        </a:t>
            </a:r>
            <a:r>
              <a:rPr lang="en-US" altLang="zh-CN" sz="2400" b="1">
                <a:sym typeface="+mn-ea"/>
              </a:rPr>
              <a:t>XXXXXX</a:t>
            </a:r>
            <a:endParaRPr lang="en-US" altLang="zh-CN" sz="2400" b="1"/>
          </a:p>
          <a:p>
            <a:pPr marL="357505" indent="-357505" defTabSz="981075">
              <a:lnSpc>
                <a:spcPct val="90000"/>
              </a:lnSpc>
            </a:pPr>
            <a:r>
              <a:rPr lang="en-US" altLang="zh-CN" sz="2400" b="1">
                <a:sym typeface="+mn-ea"/>
              </a:rPr>
              <a:t>        XXXXXX</a:t>
            </a:r>
            <a:r>
              <a:rPr lang="zh-CN" altLang="en-US" sz="2400" b="1">
                <a:sym typeface="+mn-ea"/>
              </a:rPr>
              <a:t>（正文内容略）</a:t>
            </a:r>
            <a:endParaRPr lang="zh-CN" altLang="en-US" sz="2400" b="1"/>
          </a:p>
          <a:p>
            <a:pPr marL="357505" indent="-357505" defTabSz="981075">
              <a:lnSpc>
                <a:spcPct val="90000"/>
              </a:lnSpc>
              <a:buNone/>
            </a:pPr>
            <a:r>
              <a:rPr lang="zh-CN" altLang="en-US" sz="2400" b="1">
                <a:sym typeface="+mn-ea"/>
              </a:rPr>
              <a:t>          此致</a:t>
            </a:r>
            <a:endParaRPr lang="zh-CN" altLang="en-US" sz="2400" b="1"/>
          </a:p>
          <a:p>
            <a:pPr marL="357505" indent="-357505" defTabSz="981075">
              <a:lnSpc>
                <a:spcPct val="90000"/>
              </a:lnSpc>
            </a:pPr>
            <a:r>
              <a:rPr lang="zh-CN" altLang="en-US" sz="2400" b="1">
                <a:sym typeface="+mn-ea"/>
              </a:rPr>
              <a:t>敬礼！</a:t>
            </a:r>
            <a:endParaRPr lang="zh-CN" altLang="en-US" sz="2400" b="1"/>
          </a:p>
          <a:p>
            <a:pPr marL="357505" indent="-357505" defTabSz="981075">
              <a:lnSpc>
                <a:spcPct val="90000"/>
              </a:lnSpc>
            </a:pPr>
            <a:r>
              <a:rPr lang="zh-CN" altLang="en-US" sz="2400" b="1">
                <a:sym typeface="+mn-ea"/>
              </a:rPr>
              <a:t>                                                    </a:t>
            </a:r>
            <a:r>
              <a:rPr lang="en-US" altLang="zh-CN" sz="2400" b="1">
                <a:sym typeface="+mn-ea"/>
              </a:rPr>
              <a:t>       XX</a:t>
            </a:r>
            <a:r>
              <a:rPr lang="zh-CN" altLang="en-US" sz="2400" b="1">
                <a:sym typeface="+mn-ea"/>
              </a:rPr>
              <a:t>年</a:t>
            </a:r>
            <a:r>
              <a:rPr lang="en-US" altLang="zh-CN" sz="2400" b="1">
                <a:sym typeface="+mn-ea"/>
              </a:rPr>
              <a:t>X</a:t>
            </a:r>
            <a:r>
              <a:rPr lang="zh-CN" altLang="en-US" sz="2400" b="1">
                <a:sym typeface="+mn-ea"/>
              </a:rPr>
              <a:t>月</a:t>
            </a:r>
            <a:r>
              <a:rPr lang="en-US" altLang="zh-CN" sz="2400" b="1">
                <a:sym typeface="+mn-ea"/>
              </a:rPr>
              <a:t>X</a:t>
            </a:r>
            <a:r>
              <a:rPr lang="zh-CN" altLang="en-US" sz="2400" b="1">
                <a:sym typeface="+mn-ea"/>
              </a:rPr>
              <a:t>日</a:t>
            </a:r>
            <a:endParaRPr lang="zh-CN" altLang="en-US" sz="2400" b="1"/>
          </a:p>
          <a:p>
            <a:pPr marL="357505" indent="-357505" defTabSz="981075">
              <a:lnSpc>
                <a:spcPct val="90000"/>
              </a:lnSpc>
            </a:pPr>
            <a:r>
              <a:rPr lang="zh-CN" altLang="en-US" sz="2400" b="1">
                <a:sym typeface="+mn-ea"/>
              </a:rPr>
              <a:t>                                                          </a:t>
            </a:r>
            <a:r>
              <a:rPr lang="en-US" altLang="zh-CN" sz="2400" b="1">
                <a:sym typeface="+mn-ea"/>
              </a:rPr>
              <a:t>     XXXX</a:t>
            </a:r>
            <a:endParaRPr lang="en-US" altLang="zh-CN" sz="2400" b="1"/>
          </a:p>
          <a:p>
            <a:pPr marL="357505" indent="-357505" defTabSz="981075">
              <a:lnSpc>
                <a:spcPct val="90000"/>
              </a:lnSpc>
            </a:pPr>
            <a:r>
              <a:rPr lang="en-US" altLang="zh-CN" sz="2400" b="1">
                <a:sym typeface="+mn-ea"/>
              </a:rPr>
              <a:t>                                                        </a:t>
            </a:r>
            <a:endParaRPr lang="zh-CN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3733800" y="-144462"/>
            <a:ext cx="4648200" cy="20494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38" name="标题 47106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sz="6000" b="1">
                <a:solidFill>
                  <a:srgbClr val="C00000"/>
                </a:solidFill>
              </a:rPr>
              <a:t>作业</a:t>
            </a:r>
          </a:p>
        </p:txBody>
      </p:sp>
      <p:pic>
        <p:nvPicPr>
          <p:cNvPr id="39940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83663" y="5257800"/>
            <a:ext cx="1730375" cy="160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990850" y="2201545"/>
            <a:ext cx="7723505" cy="2084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505" indent="-357505" defTabSz="981075">
              <a:lnSpc>
                <a:spcPct val="90000"/>
              </a:lnSpc>
            </a:pPr>
            <a:r>
              <a:rPr lang="en-US" altLang="zh-CN" sz="2400" b="1">
                <a:sym typeface="+mn-ea"/>
              </a:rPr>
              <a:t>1</a:t>
            </a:r>
            <a:r>
              <a:rPr lang="zh-CN" altLang="en-US" sz="2400" b="1">
                <a:sym typeface="+mn-ea"/>
              </a:rPr>
              <a:t>、请以</a:t>
            </a:r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因受到某某同学的帮助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，写一份感谢信。</a:t>
            </a:r>
          </a:p>
          <a:p>
            <a:pPr marL="357505" indent="-357505" defTabSz="981075">
              <a:lnSpc>
                <a:spcPct val="90000"/>
              </a:lnSpc>
            </a:pPr>
            <a:endParaRPr lang="zh-CN" altLang="en-US" sz="2400" b="1">
              <a:sym typeface="+mn-ea"/>
            </a:endParaRPr>
          </a:p>
          <a:p>
            <a:pPr marL="357505" indent="-357505" defTabSz="981075">
              <a:lnSpc>
                <a:spcPct val="90000"/>
              </a:lnSpc>
            </a:pPr>
            <a:r>
              <a:rPr lang="en-US" altLang="zh-CN" sz="2400" b="1">
                <a:sym typeface="+mn-ea"/>
              </a:rPr>
              <a:t>2</a:t>
            </a:r>
            <a:r>
              <a:rPr lang="zh-CN" altLang="en-US" sz="2400" b="1">
                <a:sym typeface="+mn-ea"/>
              </a:rPr>
              <a:t>、请以</a:t>
            </a:r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假期不要独自外出玩水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，向全体师生写一篇倡议书。</a:t>
            </a:r>
          </a:p>
          <a:p>
            <a:pPr marL="357505" indent="-357505" defTabSz="981075">
              <a:lnSpc>
                <a:spcPct val="90000"/>
              </a:lnSpc>
            </a:pPr>
            <a:endParaRPr lang="zh-CN" altLang="en-US" sz="2400" b="1">
              <a:sym typeface="+mn-ea"/>
            </a:endParaRPr>
          </a:p>
          <a:p>
            <a:pPr marL="357505" indent="-357505" defTabSz="981075">
              <a:lnSpc>
                <a:spcPct val="90000"/>
              </a:lnSpc>
            </a:pPr>
            <a:r>
              <a:rPr lang="en-US" altLang="zh-CN" sz="2400" b="1">
                <a:sym typeface="+mn-ea"/>
              </a:rPr>
              <a:t>                                                   </a:t>
            </a:r>
            <a:endParaRPr lang="zh-CN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2413635" y="1118870"/>
            <a:ext cx="7364730" cy="41389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38" name="标题 47106"/>
          <p:cNvSpPr>
            <a:spLocks noGrp="1"/>
          </p:cNvSpPr>
          <p:nvPr>
            <p:ph type="title"/>
          </p:nvPr>
        </p:nvSpPr>
        <p:spPr>
          <a:xfrm>
            <a:off x="609600" y="1306513"/>
            <a:ext cx="10972800" cy="1143000"/>
          </a:xfrm>
        </p:spPr>
        <p:txBody>
          <a:bodyPr anchor="ctr" anchorCtr="0"/>
          <a:lstStyle/>
          <a:p>
            <a:r>
              <a:rPr lang="zh-CN" altLang="en-US" sz="6000" b="1">
                <a:solidFill>
                  <a:srgbClr val="FF9900"/>
                </a:solidFill>
              </a:rPr>
              <a:t/>
            </a:r>
            <a:br>
              <a:rPr lang="zh-CN" altLang="en-US" sz="6000" b="1">
                <a:solidFill>
                  <a:srgbClr val="FF9900"/>
                </a:solidFill>
              </a:rPr>
            </a:br>
            <a:r>
              <a:rPr lang="zh-CN" altLang="en-US" sz="6000" b="1">
                <a:solidFill>
                  <a:srgbClr val="FF9900"/>
                </a:solidFill>
              </a:rPr>
              <a:t/>
            </a:r>
            <a:br>
              <a:rPr lang="zh-CN" altLang="en-US" sz="6000" b="1">
                <a:solidFill>
                  <a:srgbClr val="FF9900"/>
                </a:solidFill>
              </a:rPr>
            </a:br>
            <a:r>
              <a:rPr lang="zh-CN" altLang="en-US" sz="6000" b="1">
                <a:solidFill>
                  <a:srgbClr val="FF9900"/>
                </a:solidFill>
              </a:rPr>
              <a:t/>
            </a:r>
            <a:br>
              <a:rPr lang="zh-CN" altLang="en-US" sz="6000" b="1">
                <a:solidFill>
                  <a:srgbClr val="FF9900"/>
                </a:solidFill>
              </a:rPr>
            </a:br>
            <a:r>
              <a:rPr lang="zh-CN" altLang="en-US" sz="6000" b="1">
                <a:solidFill>
                  <a:srgbClr val="C00000"/>
                </a:solidFill>
              </a:rPr>
              <a:t>感谢聆听</a:t>
            </a:r>
            <a:br>
              <a:rPr lang="zh-CN" altLang="en-US" sz="6000" b="1">
                <a:solidFill>
                  <a:srgbClr val="C00000"/>
                </a:solidFill>
              </a:rPr>
            </a:br>
            <a:r>
              <a:rPr lang="zh-CN" altLang="en-US" sz="6000" b="1">
                <a:solidFill>
                  <a:srgbClr val="C00000"/>
                </a:solidFill>
              </a:rPr>
              <a:t>再见！</a:t>
            </a:r>
          </a:p>
        </p:txBody>
      </p:sp>
      <p:pic>
        <p:nvPicPr>
          <p:cNvPr id="39940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83663" y="5257800"/>
            <a:ext cx="1730375" cy="1600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djYjM0MDVjYzU1NGQwZmU2YzdkM2EzZDM0ZGYzYm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227.499212598425,&quot;width&quot;:7320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227.499212598425,&quot;width&quot;:732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_3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1126</Words>
  <Application>Microsoft Office PowerPoint</Application>
  <PresentationFormat>自定义</PresentationFormat>
  <Paragraphs>86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Office 主题</vt:lpstr>
      <vt:lpstr>默认设计模板_3</vt:lpstr>
      <vt:lpstr>幻灯片 1</vt:lpstr>
      <vt:lpstr>幻灯片 2</vt:lpstr>
      <vt:lpstr>幻灯片 3</vt:lpstr>
      <vt:lpstr>感谢信</vt:lpstr>
      <vt:lpstr>幻灯片 5</vt:lpstr>
      <vt:lpstr>幻灯片 6</vt:lpstr>
      <vt:lpstr>练习</vt:lpstr>
      <vt:lpstr>作业</vt:lpstr>
      <vt:lpstr>   感谢聆听 再见！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dreamsummit</cp:lastModifiedBy>
  <cp:revision>20</cp:revision>
  <dcterms:created xsi:type="dcterms:W3CDTF">2022-06-17T02:30:00Z</dcterms:created>
  <dcterms:modified xsi:type="dcterms:W3CDTF">2022-06-21T08:00:00Z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D410274E61F8403284CF1565CEEF22D2</vt:lpwstr>
  </property>
  <property fmtid="{D5CDD505-2E9C-101B-9397-08002B2CF9AE}" pid="3" name="KSOProductBuildVer">
    <vt:lpwstr>2052-11.1.0.11805</vt:lpwstr>
  </property>
</Properties>
</file>